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8" r:id="rId10"/>
    <p:sldId id="267" r:id="rId11"/>
    <p:sldId id="260" r:id="rId12"/>
    <p:sldId id="261" r:id="rId13"/>
  </p:sldIdLst>
  <p:sldSz cx="18288000" cy="10287000"/>
  <p:notesSz cx="6858000" cy="9144000"/>
  <p:embeddedFontLst>
    <p:embeddedFont>
      <p:font typeface="210 수퍼사이즈" panose="020B0600000101010101" charset="-127"/>
      <p:regular r:id="rId14"/>
    </p:embeddedFont>
    <p:embeddedFont>
      <p:font typeface="Source Han Sans KR Heavy" panose="020B0600000101010101" charset="-127"/>
      <p:regular r:id="rId15"/>
    </p:embeddedFont>
    <p:embeddedFont>
      <p:font typeface="서울의밤" panose="020B0600000101010101" charset="-127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114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jpg>
</file>

<file path=ppt/media/image11.jpeg>
</file>

<file path=ppt/media/image12.jpeg>
</file>

<file path=ppt/media/image13.jpg>
</file>

<file path=ppt/media/image14.jp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22222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3472" y="774746"/>
            <a:ext cx="12398915" cy="2928937"/>
            <a:chOff x="0" y="-19049"/>
            <a:chExt cx="16531887" cy="3905249"/>
          </a:xfrm>
        </p:grpSpPr>
        <p:sp>
          <p:nvSpPr>
            <p:cNvPr id="3" name="TextBox 3"/>
            <p:cNvSpPr txBox="1"/>
            <p:nvPr/>
          </p:nvSpPr>
          <p:spPr>
            <a:xfrm>
              <a:off x="0" y="-19049"/>
              <a:ext cx="15904171" cy="196635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11519"/>
                </a:lnSpc>
              </a:pPr>
              <a:r>
                <a:rPr lang="ko-KR" altLang="en-US" sz="9600">
                  <a:solidFill>
                    <a:srgbClr val="FFFFFF"/>
                  </a:solidFill>
                  <a:latin typeface="서울의밤"/>
                  <a:ea typeface="서울의밤"/>
                </a:rPr>
                <a:t>산업인공지능 개론</a:t>
              </a:r>
              <a:endParaRPr lang="en-US" sz="9600" dirty="0">
                <a:solidFill>
                  <a:srgbClr val="FFFFFF"/>
                </a:solidFill>
                <a:latin typeface="서울의밤"/>
                <a:ea typeface="서울의밤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924050"/>
              <a:ext cx="16531887" cy="1962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1519"/>
                </a:lnSpc>
              </a:pPr>
              <a:r>
                <a:rPr lang="en-US" sz="9600" dirty="0" err="1">
                  <a:solidFill>
                    <a:srgbClr val="8CE21B"/>
                  </a:solidFill>
                  <a:ea typeface="서울의밤"/>
                </a:rPr>
                <a:t>Miniproject</a:t>
              </a:r>
              <a:r>
                <a:rPr lang="en-US" sz="9600" dirty="0">
                  <a:solidFill>
                    <a:srgbClr val="8CE21B"/>
                  </a:solidFill>
                  <a:ea typeface="서울의밤"/>
                </a:rPr>
                <a:t> #3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-420052" y="4352774"/>
            <a:ext cx="9564052" cy="2905922"/>
          </a:xfrm>
          <a:custGeom>
            <a:avLst/>
            <a:gdLst/>
            <a:ahLst/>
            <a:cxnLst/>
            <a:rect l="l" t="t" r="r" b="b"/>
            <a:pathLst>
              <a:path w="9564052" h="2905922">
                <a:moveTo>
                  <a:pt x="0" y="0"/>
                </a:moveTo>
                <a:lnTo>
                  <a:pt x="9564052" y="0"/>
                </a:lnTo>
                <a:lnTo>
                  <a:pt x="9564052" y="2905922"/>
                </a:lnTo>
                <a:lnTo>
                  <a:pt x="0" y="29059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2329286" y="4352774"/>
            <a:ext cx="5958714" cy="5934226"/>
          </a:xfrm>
          <a:custGeom>
            <a:avLst/>
            <a:gdLst/>
            <a:ahLst/>
            <a:cxnLst/>
            <a:rect l="l" t="t" r="r" b="b"/>
            <a:pathLst>
              <a:path w="5958714" h="5934226">
                <a:moveTo>
                  <a:pt x="0" y="0"/>
                </a:moveTo>
                <a:lnTo>
                  <a:pt x="5958714" y="0"/>
                </a:lnTo>
                <a:lnTo>
                  <a:pt x="5958714" y="5934226"/>
                </a:lnTo>
                <a:lnTo>
                  <a:pt x="0" y="59342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8485339"/>
            <a:ext cx="16649700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800"/>
              </a:lnSpc>
            </a:pPr>
            <a:r>
              <a:rPr lang="ko-KR" altLang="en-US" sz="6000" dirty="0">
                <a:solidFill>
                  <a:srgbClr val="FFFFFF"/>
                </a:solidFill>
                <a:latin typeface="210 수퍼사이즈"/>
                <a:ea typeface="210 수퍼사이즈"/>
              </a:rPr>
              <a:t>학번 </a:t>
            </a:r>
            <a:r>
              <a:rPr lang="en-US" altLang="ko-KR" sz="6000" dirty="0">
                <a:solidFill>
                  <a:srgbClr val="FFFFFF"/>
                </a:solidFill>
                <a:latin typeface="210 수퍼사이즈"/>
                <a:ea typeface="210 수퍼사이즈"/>
              </a:rPr>
              <a:t>: 2024254019     </a:t>
            </a:r>
            <a:r>
              <a:rPr lang="ko-KR" altLang="en-US" sz="6000" dirty="0">
                <a:solidFill>
                  <a:srgbClr val="FFFFFF"/>
                </a:solidFill>
                <a:latin typeface="210 수퍼사이즈"/>
                <a:ea typeface="210 수퍼사이즈"/>
              </a:rPr>
              <a:t>이름 </a:t>
            </a:r>
            <a:r>
              <a:rPr lang="en-US" altLang="ko-KR" sz="6000" dirty="0">
                <a:solidFill>
                  <a:srgbClr val="FFFFFF"/>
                </a:solidFill>
                <a:latin typeface="210 수퍼사이즈"/>
                <a:ea typeface="210 수퍼사이즈"/>
              </a:rPr>
              <a:t>: </a:t>
            </a:r>
            <a:r>
              <a:rPr lang="ko-KR" altLang="en-US" sz="6000" dirty="0">
                <a:solidFill>
                  <a:srgbClr val="FFFFFF"/>
                </a:solidFill>
                <a:latin typeface="210 수퍼사이즈"/>
                <a:ea typeface="210 수퍼사이즈"/>
              </a:rPr>
              <a:t>유진호</a:t>
            </a:r>
            <a:endParaRPr lang="en-US" sz="6000" dirty="0">
              <a:solidFill>
                <a:srgbClr val="FFFFFF"/>
              </a:solidFill>
              <a:latin typeface="210 수퍼사이즈"/>
              <a:ea typeface="210 수퍼사이즈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0" y="5862885"/>
            <a:ext cx="11560296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V="1">
            <a:off x="873472" y="6114970"/>
            <a:ext cx="1741452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000">
                <a:alpha val="100000"/>
              </a:srgbClr>
            </a:gs>
            <a:gs pos="100000">
              <a:schemeClr val="tx1">
                <a:lumMod val="10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AutoShape 4"/>
          <p:cNvSpPr/>
          <p:nvPr/>
        </p:nvSpPr>
        <p:spPr>
          <a:xfrm>
            <a:off x="0" y="524299"/>
            <a:ext cx="950972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873472" y="789033"/>
            <a:ext cx="9479901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ko-KR" altLang="en-US" sz="7200" dirty="0">
                <a:solidFill>
                  <a:srgbClr val="8CE21B"/>
                </a:solidFill>
                <a:ea typeface="서울의밤"/>
              </a:rPr>
              <a:t>학습 과정 및 결과</a:t>
            </a:r>
            <a:endParaRPr lang="en-US" sz="7200" dirty="0">
              <a:solidFill>
                <a:srgbClr val="8CE21B"/>
              </a:solidFill>
              <a:ea typeface="서울의밤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21924F4-A2C1-8971-C6C8-89191D8DA931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860" y="2857500"/>
            <a:ext cx="7236000" cy="54216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3259210-EBFF-1E83-186E-9A3FDA24E7AF}"/>
              </a:ext>
            </a:extLst>
          </p:cNvPr>
          <p:cNvPicPr preferRelativeResize="0"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9720" y="2857500"/>
            <a:ext cx="7236000" cy="542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708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22222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524299"/>
            <a:ext cx="10713186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873472" y="789033"/>
            <a:ext cx="12497825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ko-KR" altLang="en-US" sz="7200" dirty="0">
                <a:solidFill>
                  <a:srgbClr val="FFFFFF"/>
                </a:solidFill>
                <a:ea typeface="서울의밤"/>
              </a:rPr>
              <a:t>경험한 내용</a:t>
            </a:r>
            <a:endParaRPr lang="en-US" sz="7200" dirty="0">
              <a:solidFill>
                <a:srgbClr val="8CE21B"/>
              </a:solidFill>
              <a:ea typeface="서울의밤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73472" y="2674746"/>
            <a:ext cx="15890528" cy="60110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가중치 파일이 있으면 사전 학습된 모델을 사용하여 객체 탐지 성능을 향상시키는 데 중요한 역할을 한다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.</a:t>
            </a:r>
          </a:p>
          <a:p>
            <a:pPr algn="l">
              <a:lnSpc>
                <a:spcPts val="4274"/>
              </a:lnSpc>
            </a:pP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(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없더라도 처음부터 학습할 수 있고 더 많은 데이터와 시간 필요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)</a:t>
            </a:r>
          </a:p>
          <a:p>
            <a:pPr algn="l">
              <a:lnSpc>
                <a:spcPts val="4274"/>
              </a:lnSpc>
            </a:pP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Yolo v4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를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사용하여 학습을 진행시켜봤는데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,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객체탐지 성능에 대해 만족하였고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현재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Yolo v9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까지 나왔는데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자율주행의 인지를 위한 센서인 카메라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,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라이다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,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레이다 중 카메라를 이용한 이미지 객체 인식을 직접 경험해보니</a:t>
            </a:r>
            <a:b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</a:b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실제 업무에 적용해서 원격주행에서 객체를 인식할 수 있는 모델을 개발하여 회사의 기술에 도움이 될 수 있으면 좋겠다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.</a:t>
            </a:r>
          </a:p>
          <a:p>
            <a:pPr algn="l">
              <a:lnSpc>
                <a:spcPts val="4274"/>
              </a:lnSpc>
            </a:pP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Darknet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이외에 </a:t>
            </a:r>
            <a:r>
              <a:rPr lang="en-US" altLang="ko-KR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Pytorch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, </a:t>
            </a:r>
            <a:r>
              <a:rPr lang="en-US" altLang="ko-KR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TesorFlow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, </a:t>
            </a:r>
            <a:r>
              <a:rPr lang="en-US" altLang="ko-KR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Keras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등 여러 객체 탐지 및 인식에 사용되는 딥러닝 프레임워크도 있다는 걸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알게 되었고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,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이 여러 프레임워크들을 사용해보고 성능 비교 분석하여 회사의 기술에 더 알맞은 프레임워크로 </a:t>
            </a:r>
            <a:r>
              <a:rPr lang="ko-KR" alt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적용해야겠다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.</a:t>
            </a:r>
          </a:p>
          <a:p>
            <a:pPr algn="l">
              <a:lnSpc>
                <a:spcPts val="4274"/>
              </a:lnSpc>
            </a:pP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22222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298117" y="-128490"/>
            <a:ext cx="3989883" cy="3973486"/>
          </a:xfrm>
          <a:custGeom>
            <a:avLst/>
            <a:gdLst/>
            <a:ahLst/>
            <a:cxnLst/>
            <a:rect l="l" t="t" r="r" b="b"/>
            <a:pathLst>
              <a:path w="3989883" h="3973486">
                <a:moveTo>
                  <a:pt x="0" y="3973486"/>
                </a:moveTo>
                <a:lnTo>
                  <a:pt x="3989883" y="3973486"/>
                </a:lnTo>
                <a:lnTo>
                  <a:pt x="3989883" y="0"/>
                </a:lnTo>
                <a:lnTo>
                  <a:pt x="0" y="0"/>
                </a:lnTo>
                <a:lnTo>
                  <a:pt x="0" y="397348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142027"/>
            <a:ext cx="4162078" cy="4144973"/>
          </a:xfrm>
          <a:custGeom>
            <a:avLst/>
            <a:gdLst/>
            <a:ahLst/>
            <a:cxnLst/>
            <a:rect l="l" t="t" r="r" b="b"/>
            <a:pathLst>
              <a:path w="4162078" h="4144973">
                <a:moveTo>
                  <a:pt x="4162078" y="0"/>
                </a:moveTo>
                <a:lnTo>
                  <a:pt x="0" y="0"/>
                </a:lnTo>
                <a:lnTo>
                  <a:pt x="0" y="4144973"/>
                </a:lnTo>
                <a:lnTo>
                  <a:pt x="4162078" y="4144973"/>
                </a:lnTo>
                <a:lnTo>
                  <a:pt x="416207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1806814"/>
            <a:ext cx="685497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flipH="1">
            <a:off x="11433030" y="8581785"/>
            <a:ext cx="685497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0" y="2155036"/>
            <a:ext cx="416207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>
            <a:off x="14125922" y="8233563"/>
            <a:ext cx="416207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2895088" y="3825946"/>
            <a:ext cx="12497825" cy="1352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59"/>
              </a:lnSpc>
            </a:pPr>
            <a:r>
              <a:rPr lang="ko-KR" altLang="en-US" sz="8799" dirty="0">
                <a:solidFill>
                  <a:srgbClr val="FFFFFF"/>
                </a:solidFill>
                <a:ea typeface="서울의밤"/>
              </a:rPr>
              <a:t>감사합니다</a:t>
            </a:r>
            <a:endParaRPr lang="en-US" sz="8799" dirty="0">
              <a:solidFill>
                <a:srgbClr val="FFFFFF"/>
              </a:solidFill>
              <a:ea typeface="서울의밤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22222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73472" y="769983"/>
            <a:ext cx="4735377" cy="1476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19"/>
              </a:lnSpc>
            </a:pPr>
            <a:r>
              <a:rPr lang="en-US" sz="9600">
                <a:solidFill>
                  <a:srgbClr val="8CE21B"/>
                </a:solidFill>
                <a:ea typeface="서울의밤"/>
              </a:rPr>
              <a:t>목차</a:t>
            </a:r>
          </a:p>
        </p:txBody>
      </p:sp>
      <p:sp>
        <p:nvSpPr>
          <p:cNvPr id="4" name="Freeform 4"/>
          <p:cNvSpPr/>
          <p:nvPr/>
        </p:nvSpPr>
        <p:spPr>
          <a:xfrm rot="-10800000" flipV="1">
            <a:off x="12329286" y="-128490"/>
            <a:ext cx="5958714" cy="5934226"/>
          </a:xfrm>
          <a:custGeom>
            <a:avLst/>
            <a:gdLst/>
            <a:ahLst/>
            <a:cxnLst/>
            <a:rect l="l" t="t" r="r" b="b"/>
            <a:pathLst>
              <a:path w="5958714" h="5934226">
                <a:moveTo>
                  <a:pt x="0" y="5934225"/>
                </a:moveTo>
                <a:lnTo>
                  <a:pt x="5958714" y="5934225"/>
                </a:lnTo>
                <a:lnTo>
                  <a:pt x="5958714" y="0"/>
                </a:lnTo>
                <a:lnTo>
                  <a:pt x="0" y="0"/>
                </a:lnTo>
                <a:lnTo>
                  <a:pt x="0" y="593422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0800000" flipH="1">
            <a:off x="0" y="6459887"/>
            <a:ext cx="3842906" cy="3827113"/>
          </a:xfrm>
          <a:custGeom>
            <a:avLst/>
            <a:gdLst/>
            <a:ahLst/>
            <a:cxnLst/>
            <a:rect l="l" t="t" r="r" b="b"/>
            <a:pathLst>
              <a:path w="3842906" h="3827113">
                <a:moveTo>
                  <a:pt x="3842906" y="0"/>
                </a:moveTo>
                <a:lnTo>
                  <a:pt x="0" y="0"/>
                </a:lnTo>
                <a:lnTo>
                  <a:pt x="0" y="3827113"/>
                </a:lnTo>
                <a:lnTo>
                  <a:pt x="3842906" y="3827113"/>
                </a:lnTo>
                <a:lnTo>
                  <a:pt x="38429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377051"/>
              </p:ext>
            </p:extLst>
          </p:nvPr>
        </p:nvGraphicFramePr>
        <p:xfrm>
          <a:off x="5608850" y="916157"/>
          <a:ext cx="11795544" cy="8342146"/>
        </p:xfrm>
        <a:graphic>
          <a:graphicData uri="http://schemas.openxmlformats.org/drawingml/2006/table">
            <a:tbl>
              <a:tblPr/>
              <a:tblGrid>
                <a:gridCol w="5897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97772">
                  <a:extLst>
                    <a:ext uri="{9D8B030D-6E8A-4147-A177-3AD203B41FA5}">
                      <a16:colId xmlns:a16="http://schemas.microsoft.com/office/drawing/2014/main" val="201171164"/>
                    </a:ext>
                  </a:extLst>
                </a:gridCol>
              </a:tblGrid>
              <a:tr h="2085536">
                <a:tc>
                  <a:txBody>
                    <a:bodyPr/>
                    <a:lstStyle/>
                    <a:p>
                      <a:pPr algn="just">
                        <a:lnSpc>
                          <a:spcPts val="2400"/>
                        </a:lnSpc>
                        <a:defRPr/>
                      </a:pPr>
                      <a:r>
                        <a:rPr lang="ko-KR" altLang="en-US" sz="2400" dirty="0">
                          <a:solidFill>
                            <a:srgbClr val="FFFFFF"/>
                          </a:solidFill>
                          <a:ea typeface="Source Han Sans KR Heavy"/>
                        </a:rPr>
                        <a:t>데이터 수집</a:t>
                      </a: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400"/>
                        </a:lnSpc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5537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Source Han Sans KR Heavy"/>
                          <a:ea typeface="Source Han Sans KR Heavy"/>
                          <a:cs typeface="+mn-cs"/>
                        </a:rPr>
                        <a:t>모델의 대한 구조</a:t>
                      </a: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400"/>
                        </a:lnSpc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2753007"/>
                  </a:ext>
                </a:extLst>
              </a:tr>
              <a:tr h="2085537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Source Han Sans KR Heavy"/>
                          <a:cs typeface="+mn-cs"/>
                        </a:rPr>
                        <a:t>학습과정 및 결과</a:t>
                      </a: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400"/>
                        </a:lnSpc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7544784"/>
                  </a:ext>
                </a:extLst>
              </a:tr>
              <a:tr h="2085536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ts val="24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+mn-lt"/>
                          <a:ea typeface="Source Han Sans KR Heavy"/>
                          <a:cs typeface="+mn-cs"/>
                        </a:rPr>
                        <a:t>경험한 내용</a:t>
                      </a:r>
                      <a:endParaRPr kumimoji="0" 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400"/>
                        </a:lnSpc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6672539"/>
                  </a:ext>
                </a:extLst>
              </a:tr>
            </a:tbl>
          </a:graphicData>
        </a:graphic>
      </p:graphicFrame>
      <p:sp>
        <p:nvSpPr>
          <p:cNvPr id="7" name="AutoShape 7"/>
          <p:cNvSpPr/>
          <p:nvPr/>
        </p:nvSpPr>
        <p:spPr>
          <a:xfrm>
            <a:off x="0" y="2599121"/>
            <a:ext cx="3761459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222222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0" y="524299"/>
            <a:ext cx="950972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873472" y="789033"/>
            <a:ext cx="9479901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ko-KR" altLang="en-US" sz="7200" dirty="0">
                <a:solidFill>
                  <a:srgbClr val="8CE21B"/>
                </a:solidFill>
                <a:ea typeface="서울의밤"/>
              </a:rPr>
              <a:t>데이터 수집</a:t>
            </a:r>
            <a:endParaRPr lang="en-US" sz="7200" dirty="0">
              <a:solidFill>
                <a:srgbClr val="8CE21B"/>
              </a:solidFill>
              <a:ea typeface="서울의밤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841569" y="2469480"/>
            <a:ext cx="7535320" cy="3253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74"/>
              </a:lnSpc>
            </a:pP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자율주행의 인지에 필요한 모델 적용에 따른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사람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,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오토바이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,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자동차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3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가지 부류에 대한 데이터 수집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Roboflow</a:t>
            </a: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(computer Vision Dataset)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에서 사진 수집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7E05329-E8C1-70B1-CDE4-FD88876ED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870" y="2469480"/>
            <a:ext cx="8129588" cy="52572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000">
                <a:alpha val="100000"/>
              </a:srgbClr>
            </a:gs>
            <a:gs pos="100000">
              <a:schemeClr val="tx1">
                <a:lumMod val="10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AutoShape 4"/>
          <p:cNvSpPr/>
          <p:nvPr/>
        </p:nvSpPr>
        <p:spPr>
          <a:xfrm>
            <a:off x="0" y="524299"/>
            <a:ext cx="950972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873472" y="789033"/>
            <a:ext cx="9479901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ko-KR" altLang="en-US" sz="7200" dirty="0">
                <a:solidFill>
                  <a:srgbClr val="8CE21B"/>
                </a:solidFill>
                <a:ea typeface="서울의밤"/>
              </a:rPr>
              <a:t>모델의 구조</a:t>
            </a:r>
            <a:endParaRPr lang="en-US" sz="7200" dirty="0">
              <a:solidFill>
                <a:srgbClr val="8CE21B"/>
              </a:solidFill>
              <a:ea typeface="서울의밤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841569" y="2469480"/>
            <a:ext cx="7535320" cy="4908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YOLO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v4,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Darknet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사용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[net]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네트워크 전체 설정 레이어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[convolutional] </a:t>
            </a:r>
            <a:r>
              <a:rPr lang="ko-KR" alt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합성곱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레이어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[route]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다른 레이어의 출력을 연결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[shortcut], [</a:t>
            </a:r>
            <a:r>
              <a:rPr lang="en-US" altLang="ko-KR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maxpool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], [</a:t>
            </a:r>
            <a:r>
              <a:rPr lang="en-US" altLang="ko-KR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upsample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]</a:t>
            </a:r>
          </a:p>
          <a:p>
            <a:pPr algn="l">
              <a:lnSpc>
                <a:spcPts val="4274"/>
              </a:lnSpc>
            </a:pP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[yolo]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실제 객체 탐지 수행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C3D8AFF-A742-A10C-8C2B-6DD5BCEE3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184" y="1887872"/>
            <a:ext cx="6153150" cy="812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727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000">
                <a:alpha val="100000"/>
              </a:srgbClr>
            </a:gs>
            <a:gs pos="100000">
              <a:schemeClr val="tx1">
                <a:lumMod val="10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AutoShape 4"/>
          <p:cNvSpPr/>
          <p:nvPr/>
        </p:nvSpPr>
        <p:spPr>
          <a:xfrm>
            <a:off x="0" y="524299"/>
            <a:ext cx="950972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873472" y="789033"/>
            <a:ext cx="9479901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ko-KR" altLang="en-US" sz="7200" dirty="0">
                <a:solidFill>
                  <a:srgbClr val="8CE21B"/>
                </a:solidFill>
                <a:ea typeface="서울의밤"/>
              </a:rPr>
              <a:t>학습 과정 및 결과</a:t>
            </a:r>
            <a:endParaRPr lang="en-US" sz="7200" dirty="0">
              <a:solidFill>
                <a:srgbClr val="8CE21B"/>
              </a:solidFill>
              <a:ea typeface="서울의밤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99586" y="2149141"/>
            <a:ext cx="16702613" cy="65625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74"/>
              </a:lnSpc>
            </a:pP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수정 사항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Make</a:t>
            </a:r>
            <a:r>
              <a:rPr lang="ko-KR" alt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하기전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GPU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와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CUDA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사용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X</a:t>
            </a:r>
          </a:p>
          <a:p>
            <a:pPr algn="l"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&gt; </a:t>
            </a:r>
            <a:r>
              <a:rPr 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Makefile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의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GPU, CUDANN=0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으로 수정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Darknet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기존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class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수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80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개에서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3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개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(person,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r>
              <a:rPr lang="en-US" altLang="ko-KR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car, motorcycle)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로 수정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&gt; </a:t>
            </a:r>
            <a:r>
              <a:rPr 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yolo.cfg</a:t>
            </a: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, </a:t>
            </a:r>
            <a:r>
              <a:rPr 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coco.names</a:t>
            </a: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, </a:t>
            </a:r>
            <a:r>
              <a:rPr lang="en-US" sz="2499" spc="-29" dirty="0" err="1">
                <a:solidFill>
                  <a:srgbClr val="FFFFFF"/>
                </a:solidFill>
                <a:latin typeface="Source Han Sans KR Heavy"/>
                <a:ea typeface="Source Han Sans KR Heavy"/>
              </a:rPr>
              <a:t>data.yaml</a:t>
            </a:r>
            <a:r>
              <a:rPr 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 </a:t>
            </a: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파일 수정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r>
              <a:rPr lang="ko-KR" altLang="en-US" sz="2499" spc="-29" dirty="0">
                <a:solidFill>
                  <a:srgbClr val="FFFFFF"/>
                </a:solidFill>
                <a:latin typeface="Source Han Sans KR Heavy"/>
                <a:ea typeface="Source Han Sans KR Heavy"/>
              </a:rPr>
              <a:t>데이터셋 분할 및 데이터 설정 파일 작성</a:t>
            </a: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altLang="ko-KR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  <a:p>
            <a:pPr algn="l">
              <a:lnSpc>
                <a:spcPts val="4274"/>
              </a:lnSpc>
            </a:pPr>
            <a:endParaRPr lang="en-US" sz="2499" spc="-29" dirty="0">
              <a:solidFill>
                <a:srgbClr val="FFFFFF"/>
              </a:solidFill>
              <a:latin typeface="Source Han Sans KR Heavy"/>
              <a:ea typeface="Source Han Sans KR Heavy"/>
            </a:endParaRPr>
          </a:p>
        </p:txBody>
      </p:sp>
    </p:spTree>
    <p:extLst>
      <p:ext uri="{BB962C8B-B14F-4D97-AF65-F5344CB8AC3E}">
        <p14:creationId xmlns:p14="http://schemas.microsoft.com/office/powerpoint/2010/main" val="1594637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000">
                <a:alpha val="100000"/>
              </a:srgbClr>
            </a:gs>
            <a:gs pos="100000">
              <a:schemeClr val="tx1">
                <a:lumMod val="10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AutoShape 4"/>
          <p:cNvSpPr/>
          <p:nvPr/>
        </p:nvSpPr>
        <p:spPr>
          <a:xfrm>
            <a:off x="0" y="524299"/>
            <a:ext cx="950972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873472" y="789033"/>
            <a:ext cx="9479901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ko-KR" altLang="en-US" sz="7200" dirty="0">
                <a:solidFill>
                  <a:srgbClr val="8CE21B"/>
                </a:solidFill>
                <a:ea typeface="서울의밤"/>
              </a:rPr>
              <a:t>학습 과정 및 결과</a:t>
            </a:r>
            <a:endParaRPr lang="en-US" sz="7200" dirty="0">
              <a:solidFill>
                <a:srgbClr val="8CE21B"/>
              </a:solidFill>
              <a:ea typeface="서울의밤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F1A062-A0F3-6D21-2112-86989EDB6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290" y="2056437"/>
            <a:ext cx="16356109" cy="744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680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000">
                <a:alpha val="100000"/>
              </a:srgbClr>
            </a:gs>
            <a:gs pos="100000">
              <a:schemeClr val="tx1">
                <a:lumMod val="10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AutoShape 4"/>
          <p:cNvSpPr/>
          <p:nvPr/>
        </p:nvSpPr>
        <p:spPr>
          <a:xfrm>
            <a:off x="0" y="524299"/>
            <a:ext cx="950972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873472" y="789033"/>
            <a:ext cx="9479901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ko-KR" altLang="en-US" sz="7200" dirty="0">
                <a:solidFill>
                  <a:srgbClr val="8CE21B"/>
                </a:solidFill>
                <a:ea typeface="서울의밤"/>
              </a:rPr>
              <a:t>학습 과정 및 결과</a:t>
            </a:r>
            <a:endParaRPr lang="en-US" sz="7200" dirty="0">
              <a:solidFill>
                <a:srgbClr val="8CE21B"/>
              </a:solidFill>
              <a:ea typeface="서울의밤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C7FC025-ECFA-C1D7-9EB8-5EB1DB379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108" y="2138750"/>
            <a:ext cx="16084492" cy="741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810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000">
                <a:alpha val="100000"/>
              </a:srgbClr>
            </a:gs>
            <a:gs pos="100000">
              <a:schemeClr val="tx1">
                <a:lumMod val="10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AutoShape 4"/>
          <p:cNvSpPr/>
          <p:nvPr/>
        </p:nvSpPr>
        <p:spPr>
          <a:xfrm>
            <a:off x="0" y="524299"/>
            <a:ext cx="950972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873472" y="789033"/>
            <a:ext cx="9479901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ko-KR" altLang="en-US" sz="7200" dirty="0">
                <a:solidFill>
                  <a:srgbClr val="8CE21B"/>
                </a:solidFill>
                <a:ea typeface="서울의밤"/>
              </a:rPr>
              <a:t>학습 과정 및 결과</a:t>
            </a:r>
            <a:endParaRPr lang="en-US" sz="7200" dirty="0">
              <a:solidFill>
                <a:srgbClr val="8CE21B"/>
              </a:solidFill>
              <a:ea typeface="서울의밤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AF49F40-1B0C-2638-EF31-67A8962CC3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60" y="2771718"/>
            <a:ext cx="7239000" cy="54229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B06385C-9B13-7617-9994-756AACEACA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9720" y="2825974"/>
            <a:ext cx="7236237" cy="542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420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000">
                <a:alpha val="100000"/>
              </a:srgbClr>
            </a:gs>
            <a:gs pos="100000">
              <a:schemeClr val="tx1">
                <a:lumMod val="10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 flipV="1">
            <a:off x="14051761" y="-128490"/>
            <a:ext cx="4236239" cy="4218830"/>
          </a:xfrm>
          <a:custGeom>
            <a:avLst/>
            <a:gdLst/>
            <a:ahLst/>
            <a:cxnLst/>
            <a:rect l="l" t="t" r="r" b="b"/>
            <a:pathLst>
              <a:path w="4236239" h="4218830">
                <a:moveTo>
                  <a:pt x="0" y="4218829"/>
                </a:moveTo>
                <a:lnTo>
                  <a:pt x="4236239" y="4218829"/>
                </a:lnTo>
                <a:lnTo>
                  <a:pt x="4236239" y="0"/>
                </a:lnTo>
                <a:lnTo>
                  <a:pt x="0" y="0"/>
                </a:lnTo>
                <a:lnTo>
                  <a:pt x="0" y="421882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0" y="6843276"/>
            <a:ext cx="3457935" cy="3443724"/>
          </a:xfrm>
          <a:custGeom>
            <a:avLst/>
            <a:gdLst/>
            <a:ahLst/>
            <a:cxnLst/>
            <a:rect l="l" t="t" r="r" b="b"/>
            <a:pathLst>
              <a:path w="3457935" h="3443724">
                <a:moveTo>
                  <a:pt x="3457935" y="0"/>
                </a:moveTo>
                <a:lnTo>
                  <a:pt x="0" y="0"/>
                </a:lnTo>
                <a:lnTo>
                  <a:pt x="0" y="3443724"/>
                </a:lnTo>
                <a:lnTo>
                  <a:pt x="3457935" y="3443724"/>
                </a:lnTo>
                <a:lnTo>
                  <a:pt x="345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AutoShape 4"/>
          <p:cNvSpPr/>
          <p:nvPr/>
        </p:nvSpPr>
        <p:spPr>
          <a:xfrm>
            <a:off x="0" y="524299"/>
            <a:ext cx="9509720" cy="0"/>
          </a:xfrm>
          <a:prstGeom prst="line">
            <a:avLst/>
          </a:prstGeom>
          <a:ln w="38100" cap="flat">
            <a:solidFill>
              <a:srgbClr val="8CE21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873472" y="789033"/>
            <a:ext cx="9479901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ko-KR" altLang="en-US" sz="7200" dirty="0">
                <a:solidFill>
                  <a:srgbClr val="8CE21B"/>
                </a:solidFill>
                <a:ea typeface="서울의밤"/>
              </a:rPr>
              <a:t>학습 과정 및 결과</a:t>
            </a:r>
            <a:endParaRPr lang="en-US" sz="7200" dirty="0">
              <a:solidFill>
                <a:srgbClr val="8CE21B"/>
              </a:solidFill>
              <a:ea typeface="서울의밤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DFF1B90-4F4B-B1E0-F8FD-B7334E0BDD32}"/>
              </a:ext>
            </a:extLst>
          </p:cNvPr>
          <p:cNvPicPr preferRelativeResize="0"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860" y="2613544"/>
            <a:ext cx="7236000" cy="54216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7327C8C-E21E-C9BD-C61A-075F5B2B5765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9720" y="2613544"/>
            <a:ext cx="7236000" cy="542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515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295</Words>
  <Application>Microsoft Office PowerPoint</Application>
  <PresentationFormat>사용자 지정</PresentationFormat>
  <Paragraphs>48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Arial</vt:lpstr>
      <vt:lpstr>Calibri</vt:lpstr>
      <vt:lpstr>Source Han Sans KR Heavy</vt:lpstr>
      <vt:lpstr>210 수퍼사이즈</vt:lpstr>
      <vt:lpstr>서울의밤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검은색의 인공지능 AI 코딩 프로그래밍 워크숍 프레젠테이션</dc:title>
  <dc:creator>M</dc:creator>
  <cp:lastModifiedBy>진호 유</cp:lastModifiedBy>
  <cp:revision>2</cp:revision>
  <dcterms:created xsi:type="dcterms:W3CDTF">2006-08-16T00:00:00Z</dcterms:created>
  <dcterms:modified xsi:type="dcterms:W3CDTF">2024-06-02T15:17:48Z</dcterms:modified>
  <dc:identifier>DAGG_TB5dFk</dc:identifier>
</cp:coreProperties>
</file>

<file path=docProps/thumbnail.jpeg>
</file>